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43eb38a91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443eb38a91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Macro: vooruitgang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: communicatie vanuit het Hof en het Parket, info digitaal, minder papier (milieu)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nu geld vrijkomen om alles te digitaliseren, niet meer persoonlijk daar zitten en wachten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Vonnissen: digitaal, niet meer vragen  ís het klaar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Betere dienstverlening vanuit het Instituut naar kantoor naar clientèle, kostenbesparing,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Kantoren betalen voor de services dus niet meer “geen papier, geen inkt”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Randvoorwaarden: kwalitatieve verbetering van medewerkers (computerles etc).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Cybercrime awareness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functies: gespecialiseerd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Integriteit omdat je je client niet kent en de client jou niet.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Macro: vooruitgang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: communicatie vanuit het Hof en het Parket, info digitaal, minder papier (milieu)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nu geld vrijkomen om alles te digitaliseren, niet meer persoonlijk daar zitten en wachten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Vonnissen: digitaal, niet meer vragen  ís het klaar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Betere dienstverlening vanuit het Instituut naar kantoor naar clientèle, kostenbesparing,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Kantoren betalen voor de services dus niet meer “geen papier, geen inkt”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Randvoorwaarden: kwalitatieve verbetering van medewerkers (computerles etc).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Cybercrime awareness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functies: gespecialiseerd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Integriteit omdat je je client niet kent en de client jou niet.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Macro: vooruitgang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: communicatie vanuit het Hof en het Parket, info digitaal, minder papier (milieu)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nu geld vrijkomen om alles te digitaliseren, niet meer persoonlijk daar zitten en wachten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Vonnissen: digitaal, niet meer vragen  ís het klaar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Betere dienstverlening vanuit het Instituut naar kantoor naar clientèle, kostenbesparing,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Kantoren betalen voor de services dus niet meer “geen papier, geen inkt”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Randvoorwaarden: kwalitatieve verbetering van medewerkers (computerles etc).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Cybercrime awareness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functies: gespecialiseerd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Integriteit omdat je je client niet kent en de client jou niet.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Macro: vooruitgang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: communicatie vanuit het Hof en het Parket, info digitaal, minder papier (milieu)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nu geld vrijkomen om alles te digitaliseren, niet meer persoonlijk daar zitten en wachten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Vonnissen: digitaal, niet meer vragen  ís het klaar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Betere dienstverlening vanuit het Instituut naar kantoor naar clientèle, kostenbesparing,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Kantoren betalen voor de services dus niet meer “geen papier, geen inkt”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Randvoorwaarden: kwalitatieve verbetering van medewerkers (computerles etc).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Cybercrime awareness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functies: gespecialiseerd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Integriteit omdat je je client niet kent en de client jou niet.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Macro: vooruitgang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: communicatie vanuit het Hof en het Parket, info digitaal, minder papier (milieu)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nu geld vrijkomen om alles te digitaliseren, niet meer persoonlijk daar zitten en wachten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Vonnissen: digitaal, niet meer vragen  ís het klaar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Betere dienstverlening vanuit het Instituut naar kantoor naar clientèle, kostenbesparing,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Kantoren betalen voor de services dus niet meer “geen papier, geen inkt”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Randvoorwaarden: kwalitatieve verbetering van medewerkers (computerles etc).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Cybercrime awareness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functies: gespecialiseerd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Integriteit omdat je je client niet kent en de client jou niet.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3eb38a9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443eb38a9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Macro: vooruitgang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: communicatie vanuit het Hof en het Parket, info digitaal, minder papier (milieu)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nu geld vrijkomen om alles te digitaliseren, niet meer persoonlijk daar zitten en wachten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Vonnissen: digitaal, niet meer vragen  ís het klaar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Betere dienstverlening vanuit het Instituut naar kantoor naar clientèle, kostenbesparing,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Kantoren betalen voor de services dus niet meer “geen papier, geen inkt”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Randvoorwaarden: kwalitatieve verbetering van medewerkers (computerles etc).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Cybercrime awareness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functies: gespecialiseerd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Integriteit omdat je je client niet kent en de client jou niet.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Macro: vooruitgang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: communicatie vanuit het Hof en het Parket, info digitaal, minder papier (milieu)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nu geld vrijkomen om alles te digitaliseren, niet meer persoonlijk daar zitten en wachten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Vonnissen: digitaal, niet meer vragen  ís het klaar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Betere dienstverlening vanuit het Instituut naar kantoor naar clientèle, kostenbesparing,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Kantoren betalen voor de services dus niet meer “geen papier, geen inkt”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Randvoorwaarden: kwalitatieve verbetering van medewerkers (computerles etc).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Cybercrime awareness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functies: gespecialiseerd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Integriteit omdat je je client niet kent en de client jou niet.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43eb38a91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443eb38a91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Macro: vooruitgang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: communicatie vanuit het Hof en het Parket, info digitaal, minder papier (milieu)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nu geld vrijkomen om alles te digitaliseren, niet meer persoonlijk daar zitten en wachten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Vonnissen: digitaal, niet meer vragen  ís het klaar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Betere dienstverlening vanuit het Instituut naar kantoor naar clientèle, kostenbesparing,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Kantoren betalen voor de services dus niet meer “geen papier, geen inkt”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Randvoorwaarden: kwalitatieve verbetering van medewerkers (computerles etc).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Cybercrime awareness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functies: gespecialiseerd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Integriteit omdat je je client niet kent en de client jou niet.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Macro: vooruitgang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: communicatie vanuit het Hof en het Parket, info digitaal, minder papier (milieu)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nu geld vrijkomen om alles te digitaliseren, niet meer persoonlijk daar zitten en wachten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Vonnissen: digitaal, niet meer vragen  ís het klaar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Betere dienstverlening vanuit het Instituut naar kantoor naar clientèle, kostenbesparing,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Kantoren betalen voor de services dus niet meer “geen papier, geen inkt”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Randvoorwaarden: kwalitatieve verbetering van medewerkers (computerles etc).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Cybercrime awareness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functies: gespecialiseerd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Integriteit omdat je je client niet kent en de client jou niet.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Macro: vooruitgang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: communicatie vanuit het Hof en het Parket, info digitaal, minder papier (milieu)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nu geld vrijkomen om alles te digitaliseren, niet meer persoonlijk daar zitten en wachten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Vonnissen: digitaal, niet meer vragen  ís het klaar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Betere dienstverlening vanuit het Instituut naar kantoor naar clientèle, kostenbesparing,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Kantoren betalen voor de services dus niet meer “geen papier, geen inkt”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Randvoorwaarden: kwalitatieve verbetering van medewerkers (computerles etc).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Cybercrime awareness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functies: gespecialiseerd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Integriteit omdat je je client niet kent en de client jou niet.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43eb38a91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443eb38a91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Macro: vooruitgang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Vroeger : communicatie vanuit het Hof en het Parket, info digitaal, minder papier (milieu)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nu geld vrijkomen om alles te digitaliseren, niet meer persoonlijk daar zitten en wachten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Vonnissen: digitaal, niet meer vragen  ís het klaar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Betere dienstverlening vanuit het Instituut naar kantoor naar clientèle, kostenbesparing,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Kantoren betalen voor de services dus niet meer “geen papier, geen inkt”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Randvoorwaarden: kwalitatieve verbetering van medewerkers (computerles etc).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Cybercrime awareness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functies: gespecialiseerd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Integriteit omdat je je client niet kent en de client jou niet.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29F6A">
            <a:alpha val="164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5400000">
            <a:off x="2618063" y="-1633666"/>
            <a:ext cx="4020300" cy="10806000"/>
          </a:xfrm>
          <a:prstGeom prst="ellipse">
            <a:avLst/>
          </a:prstGeom>
          <a:solidFill>
            <a:srgbClr val="E2F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0" y="4701600"/>
            <a:ext cx="9144000" cy="4419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6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WWW. SCHURMAN-ADVOCATEN.COM</a:t>
            </a:r>
            <a:endParaRPr sz="1400" b="0" i="0" u="none" strike="noStrike" cap="none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576" y="83901"/>
            <a:ext cx="2885048" cy="8292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557900" y="2416850"/>
            <a:ext cx="60282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" sz="3000" b="1" i="0" u="none" strike="noStrike" cap="none">
                <a:solidFill>
                  <a:srgbClr val="129F6A"/>
                </a:solidFill>
                <a:latin typeface="Calibri"/>
                <a:ea typeface="Calibri"/>
                <a:cs typeface="Calibri"/>
                <a:sym typeface="Calibri"/>
              </a:rPr>
              <a:t>PATENT RIGHTS IN THE CARIBBEAN</a:t>
            </a:r>
            <a:endParaRPr sz="3000" b="1" i="0" u="none" strike="noStrike" cap="none">
              <a:solidFill>
                <a:srgbClr val="129F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IPCA AGM 2018 MIAMI, FLA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3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2" t="37695" r="15412" b="36487"/>
          <a:stretch/>
        </p:blipFill>
        <p:spPr>
          <a:xfrm>
            <a:off x="0" y="83901"/>
            <a:ext cx="3293358" cy="84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>
            <a:off x="0" y="4476750"/>
            <a:ext cx="9144000" cy="507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950650" y="304200"/>
            <a:ext cx="7044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800" y="4605400"/>
            <a:ext cx="1316875" cy="3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0" t="37693" r="15412" b="36488"/>
          <a:stretch/>
        </p:blipFill>
        <p:spPr>
          <a:xfrm>
            <a:off x="97039" y="4730172"/>
            <a:ext cx="1148450" cy="29555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1302900" y="1773450"/>
            <a:ext cx="5259600" cy="2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AGRICULTURE  (MEDICINAL HERBS)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FASHION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CULINARY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CULTURE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-1" y="-7576"/>
            <a:ext cx="9144000" cy="650400"/>
          </a:xfrm>
          <a:prstGeom prst="rect">
            <a:avLst/>
          </a:prstGeom>
          <a:solidFill>
            <a:srgbClr val="BCE6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2"/>
          <p:cNvSpPr/>
          <p:nvPr/>
        </p:nvSpPr>
        <p:spPr>
          <a:xfrm rot="5400000">
            <a:off x="-330450" y="322875"/>
            <a:ext cx="1618500" cy="957600"/>
          </a:xfrm>
          <a:prstGeom prst="rtTriangle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83787" y="153564"/>
            <a:ext cx="898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1">
                <a:solidFill>
                  <a:srgbClr val="595959"/>
                </a:solidFill>
              </a:rPr>
              <a:t>POSSIBLE PATENTS</a:t>
            </a:r>
            <a:r>
              <a:rPr lang="nl"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nl" sz="1600" b="1">
                <a:solidFill>
                  <a:srgbClr val="595959"/>
                </a:solidFill>
              </a:rPr>
              <a:t>SURINAME</a:t>
            </a:r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3875" y="1773450"/>
            <a:ext cx="1791925" cy="179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/>
          <p:nvPr/>
        </p:nvSpPr>
        <p:spPr>
          <a:xfrm>
            <a:off x="0" y="4476750"/>
            <a:ext cx="9144000" cy="507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950650" y="304200"/>
            <a:ext cx="7044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800" y="4605400"/>
            <a:ext cx="1316877" cy="3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2" t="37695" r="15412" b="36487"/>
          <a:stretch/>
        </p:blipFill>
        <p:spPr>
          <a:xfrm>
            <a:off x="97039" y="4730172"/>
            <a:ext cx="1148450" cy="29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1177560" y="1482321"/>
            <a:ext cx="78564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nl" sz="1800" i="0" u="none" strike="noStrike" cap="none">
                <a:solidFill>
                  <a:srgbClr val="000000"/>
                </a:solidFill>
              </a:rPr>
              <a:t>INTELLECTUAL ENVIRONMENT (UNIVERSITY)</a:t>
            </a:r>
            <a:endParaRPr sz="180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nl" sz="1800" i="0" u="none" strike="noStrike" cap="none">
                <a:solidFill>
                  <a:srgbClr val="000000"/>
                </a:solidFill>
              </a:rPr>
              <a:t>EXPERTISE (NATIONAL AND INTERNATIONAL CONSULTANCY)</a:t>
            </a:r>
            <a:endParaRPr sz="180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nl" sz="1800" i="0" u="none" strike="noStrike" cap="none">
                <a:solidFill>
                  <a:srgbClr val="000000"/>
                </a:solidFill>
              </a:rPr>
              <a:t>FUNDING</a:t>
            </a:r>
            <a:endParaRPr sz="180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nl" sz="1800" i="0" u="none" strike="noStrike" cap="none">
                <a:solidFill>
                  <a:srgbClr val="000000"/>
                </a:solidFill>
              </a:rPr>
              <a:t>MARKETING</a:t>
            </a:r>
            <a:endParaRPr sz="18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-1" y="-7576"/>
            <a:ext cx="9144001" cy="650330"/>
          </a:xfrm>
          <a:prstGeom prst="rect">
            <a:avLst/>
          </a:prstGeom>
          <a:solidFill>
            <a:srgbClr val="BCE6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3"/>
          <p:cNvSpPr/>
          <p:nvPr/>
        </p:nvSpPr>
        <p:spPr>
          <a:xfrm rot="5400000">
            <a:off x="-330450" y="322875"/>
            <a:ext cx="1618500" cy="957600"/>
          </a:xfrm>
          <a:prstGeom prst="rtTriangle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177550" y="150300"/>
            <a:ext cx="7328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chemeClr val="dk2"/>
                </a:solidFill>
              </a:rPr>
              <a:t>WHAT A COUNTRY NEEDS</a:t>
            </a:r>
            <a:r>
              <a:rPr lang="nl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/>
          <p:nvPr/>
        </p:nvSpPr>
        <p:spPr>
          <a:xfrm>
            <a:off x="0" y="4476750"/>
            <a:ext cx="9144000" cy="507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950650" y="304200"/>
            <a:ext cx="7044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800" y="4605400"/>
            <a:ext cx="1316877" cy="3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2" t="37695" r="15412" b="36487"/>
          <a:stretch/>
        </p:blipFill>
        <p:spPr>
          <a:xfrm>
            <a:off x="97039" y="4730172"/>
            <a:ext cx="1148450" cy="29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/>
          <p:nvPr/>
        </p:nvSpPr>
        <p:spPr>
          <a:xfrm>
            <a:off x="0" y="0"/>
            <a:ext cx="9144000" cy="139500"/>
          </a:xfrm>
          <a:prstGeom prst="rect">
            <a:avLst/>
          </a:prstGeom>
          <a:solidFill>
            <a:srgbClr val="BCE6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 rot="5400000">
            <a:off x="-330449" y="330451"/>
            <a:ext cx="1618500" cy="957600"/>
          </a:xfrm>
          <a:prstGeom prst="rtTriangle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1245500" y="173925"/>
            <a:ext cx="6495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69125" y="2207200"/>
            <a:ext cx="957600" cy="9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/>
        </p:nvSpPr>
        <p:spPr>
          <a:xfrm>
            <a:off x="97050" y="1055950"/>
            <a:ext cx="8631900" cy="1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chemeClr val="dk2"/>
                </a:solidFill>
              </a:rPr>
              <a:t>NATIONAL  OR  REGIONAL?</a:t>
            </a:r>
            <a:endParaRPr sz="24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" sz="2400" b="1">
                <a:solidFill>
                  <a:schemeClr val="dk2"/>
                </a:solidFill>
              </a:rPr>
              <a:t>LET’S DISCUSS!</a:t>
            </a:r>
            <a:endParaRPr sz="2400" b="1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1" y="-7576"/>
            <a:ext cx="9144001" cy="98022"/>
          </a:xfrm>
          <a:prstGeom prst="rect">
            <a:avLst/>
          </a:prstGeom>
          <a:solidFill>
            <a:srgbClr val="BCE6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856922" y="1232452"/>
            <a:ext cx="4916556" cy="204746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129F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 rot="5400000">
            <a:off x="-330450" y="322875"/>
            <a:ext cx="1618500" cy="957600"/>
          </a:xfrm>
          <a:prstGeom prst="rtTriangle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0" y="4476750"/>
            <a:ext cx="9144000" cy="507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800" y="4681600"/>
            <a:ext cx="1316875" cy="3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2" t="37695" r="15412" b="36487"/>
          <a:stretch/>
        </p:blipFill>
        <p:spPr>
          <a:xfrm>
            <a:off x="97039" y="4730172"/>
            <a:ext cx="1148450" cy="29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descr="Gerelateerde afbeeld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765" y="525150"/>
            <a:ext cx="2887316" cy="379500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958620" y="1378452"/>
            <a:ext cx="467370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REPUBLIC OF SURINAME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CAPITAL: 		</a:t>
            </a:r>
            <a: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PARAMARIBO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INHABITANTS:</a:t>
            </a:r>
            <a:r>
              <a:rPr lang="nl" sz="1400" b="0" i="0" u="none" strike="noStrike" cap="none">
                <a:solidFill>
                  <a:srgbClr val="007E39"/>
                </a:solidFill>
                <a:latin typeface="Arial"/>
                <a:ea typeface="Arial"/>
                <a:cs typeface="Arial"/>
                <a:sym typeface="Arial"/>
              </a:rPr>
              <a:t> 	</a:t>
            </a:r>
            <a: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563.402 (2017)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SIZE:	</a:t>
            </a:r>
            <a:r>
              <a:rPr lang="nl" sz="1400" b="0" i="0" u="none" strike="noStrike" cap="none">
                <a:solidFill>
                  <a:srgbClr val="007E3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101.793 miles </a:t>
            </a:r>
            <a:r>
              <a:rPr lang="nl" sz="11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(94% Forest) </a:t>
            </a:r>
            <a:endParaRPr sz="1100" b="0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7E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820100" y="525150"/>
            <a:ext cx="1203900" cy="441000"/>
          </a:xfrm>
          <a:prstGeom prst="rect">
            <a:avLst/>
          </a:prstGeom>
          <a:solidFill>
            <a:srgbClr val="00D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 rot="-2893838" flipH="1">
            <a:off x="2615636" y="139569"/>
            <a:ext cx="1775063" cy="246310"/>
          </a:xfrm>
          <a:prstGeom prst="rightArrow">
            <a:avLst>
              <a:gd name="adj1" fmla="val 50000"/>
              <a:gd name="adj2" fmla="val 11382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 rot="-2955895">
            <a:off x="3089613" y="270836"/>
            <a:ext cx="9813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suriname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-1" y="-7576"/>
            <a:ext cx="9144001" cy="650330"/>
          </a:xfrm>
          <a:prstGeom prst="rect">
            <a:avLst/>
          </a:prstGeom>
          <a:solidFill>
            <a:srgbClr val="BCE6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rot="5400000">
            <a:off x="-330450" y="322875"/>
            <a:ext cx="1618500" cy="957600"/>
          </a:xfrm>
          <a:prstGeom prst="rtTriangle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0" y="4476750"/>
            <a:ext cx="9144000" cy="507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950650" y="304200"/>
            <a:ext cx="7044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800" y="4681600"/>
            <a:ext cx="1316875" cy="3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2" t="37695" r="15412" b="36487"/>
          <a:stretch/>
        </p:blipFill>
        <p:spPr>
          <a:xfrm>
            <a:off x="97039" y="4730172"/>
            <a:ext cx="1148450" cy="29555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07168" y="125162"/>
            <a:ext cx="8428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595959"/>
                </a:solidFill>
              </a:rPr>
              <a:t>History of Suriname </a:t>
            </a:r>
            <a:endParaRPr sz="1800" b="0" i="1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256550" y="1261125"/>
            <a:ext cx="66309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Total dependance of the Netherlands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1954 - 1975 Statute (Partly independent)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25 november 1975 (Independence Day)</a:t>
            </a:r>
            <a:endParaRPr sz="1800"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-1" y="-7576"/>
            <a:ext cx="9144000" cy="650400"/>
          </a:xfrm>
          <a:prstGeom prst="rect">
            <a:avLst/>
          </a:prstGeom>
          <a:solidFill>
            <a:srgbClr val="BCE6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/>
          <p:nvPr/>
        </p:nvSpPr>
        <p:spPr>
          <a:xfrm rot="5400000">
            <a:off x="-330450" y="322875"/>
            <a:ext cx="1618500" cy="957600"/>
          </a:xfrm>
          <a:prstGeom prst="rtTriangle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0" y="4476750"/>
            <a:ext cx="9144000" cy="507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950650" y="304200"/>
            <a:ext cx="7044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800" y="4681600"/>
            <a:ext cx="1316875" cy="3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0" t="37693" r="15412" b="36488"/>
          <a:stretch/>
        </p:blipFill>
        <p:spPr>
          <a:xfrm>
            <a:off x="97039" y="4730172"/>
            <a:ext cx="1148450" cy="29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4887" y="980117"/>
            <a:ext cx="2203043" cy="3011875"/>
          </a:xfrm>
          <a:prstGeom prst="rect">
            <a:avLst/>
          </a:prstGeom>
          <a:noFill/>
          <a:ln w="9525" cap="flat" cmpd="sng">
            <a:solidFill>
              <a:srgbClr val="129F6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3670" y="825612"/>
            <a:ext cx="2152725" cy="340621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715618" y="106962"/>
            <a:ext cx="8428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FIRST PATENT REGISTERED BY A SURINAMESE INVENTOR: </a:t>
            </a:r>
            <a:r>
              <a:rPr lang="nl" sz="1400" b="1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JAN MATZELIGER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0" i="1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“LASTING MACHINE (SHOE PRODUCTION)  MARCH 20, 1883</a:t>
            </a:r>
            <a:endParaRPr sz="1200" b="0" i="1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-1" y="-7576"/>
            <a:ext cx="9144001" cy="650330"/>
          </a:xfrm>
          <a:prstGeom prst="rect">
            <a:avLst/>
          </a:prstGeom>
          <a:solidFill>
            <a:srgbClr val="BCE6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/>
          <p:nvPr/>
        </p:nvSpPr>
        <p:spPr>
          <a:xfrm rot="5400000">
            <a:off x="-330450" y="322875"/>
            <a:ext cx="1618500" cy="957600"/>
          </a:xfrm>
          <a:prstGeom prst="rtTriangle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0" y="4476750"/>
            <a:ext cx="9144000" cy="507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950650" y="304200"/>
            <a:ext cx="7044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800" y="4681600"/>
            <a:ext cx="1316875" cy="3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2" t="37695" r="15412" b="36487"/>
          <a:stretch/>
        </p:blipFill>
        <p:spPr>
          <a:xfrm>
            <a:off x="97039" y="4730172"/>
            <a:ext cx="1148450" cy="29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768627" y="155818"/>
            <a:ext cx="83753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PATENTS REGISTERED BY SURINAMESE INVENTORS </a:t>
            </a:r>
            <a:endParaRPr sz="18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33414" y="1144135"/>
            <a:ext cx="832664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1. Brander/Burner		</a:t>
            </a:r>
            <a:r>
              <a:rPr lang="nl" sz="14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F.J. Halfhide Engineering			21 april 1987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2. Short landing strip 		</a:t>
            </a:r>
            <a:r>
              <a:rPr lang="nl" sz="14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Moestava Shaukat Ali Nurmohamed	9 oktober 1975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3. Medical treatment 		</a:t>
            </a:r>
            <a:r>
              <a:rPr lang="nl" sz="14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Richenel J. Tjong-Joe-Wai			18 januari 1971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4. Chemistry inventions	</a:t>
            </a:r>
            <a:r>
              <a:rPr lang="nl" sz="14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Victorine Pinas					------------</a:t>
            </a:r>
            <a:endParaRPr sz="1400" b="0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1" y="-7576"/>
            <a:ext cx="9144000" cy="650400"/>
          </a:xfrm>
          <a:prstGeom prst="rect">
            <a:avLst/>
          </a:prstGeom>
          <a:solidFill>
            <a:srgbClr val="BCE6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 rot="5400000">
            <a:off x="-330450" y="322875"/>
            <a:ext cx="1618500" cy="957600"/>
          </a:xfrm>
          <a:prstGeom prst="rtTriangle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0" y="4476750"/>
            <a:ext cx="9144000" cy="507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950650" y="304200"/>
            <a:ext cx="7044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800" y="4681600"/>
            <a:ext cx="1316875" cy="3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0" t="37693" r="15412" b="36488"/>
          <a:stretch/>
        </p:blipFill>
        <p:spPr>
          <a:xfrm>
            <a:off x="97039" y="4730172"/>
            <a:ext cx="1148450" cy="29555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828261" y="120434"/>
            <a:ext cx="825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POSSIBILITIES FOR REGISTRATION IN </a:t>
            </a:r>
            <a:r>
              <a:rPr lang="nl" sz="1600" b="1" i="0" u="none" strike="noStrike" cap="none">
                <a:latin typeface="Arial"/>
                <a:ea typeface="Arial"/>
                <a:cs typeface="Arial"/>
                <a:sym typeface="Arial"/>
              </a:rPr>
              <a:t>JAMAICA </a:t>
            </a:r>
            <a:r>
              <a:rPr lang="nl" sz="1600" b="1"/>
              <a:t>AND</a:t>
            </a:r>
            <a:r>
              <a:rPr lang="nl" sz="1600" b="1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" sz="1600" b="1"/>
              <a:t>TRINIDAD &amp; TOBAGO</a:t>
            </a:r>
            <a:endParaRPr sz="16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552000" y="945625"/>
            <a:ext cx="7086000" cy="3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l" sz="1600" b="1">
                <a:solidFill>
                  <a:srgbClr val="129F6A"/>
                </a:solidFill>
              </a:rPr>
              <a:t>Stakeholders:</a:t>
            </a:r>
            <a:endParaRPr sz="1600" b="1">
              <a:solidFill>
                <a:srgbClr val="129F6A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29F6A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Inventor (Local adres)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Government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Attorney General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>
              <a:solidFill>
                <a:srgbClr val="129F6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l" sz="1600" b="1">
                <a:solidFill>
                  <a:srgbClr val="129F6A"/>
                </a:solidFill>
              </a:rPr>
              <a:t>Procedure:</a:t>
            </a:r>
            <a:endParaRPr sz="1600" b="1">
              <a:solidFill>
                <a:srgbClr val="129F6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>
              <a:solidFill>
                <a:srgbClr val="129F6A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Application: Government Minister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Issuance of Letters Patent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publication in The national Gazette and Newspaper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Examination of the application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Filing at Registrar of Companies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29F6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29F6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29F6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29F6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29F6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29F6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29F6A"/>
              </a:solidFill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27275" y="883950"/>
            <a:ext cx="26415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chemeClr val="dk1"/>
                </a:solidFill>
              </a:rPr>
              <a:t>PATENT ACTS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" y="-7576"/>
            <a:ext cx="9144001" cy="650330"/>
          </a:xfrm>
          <a:prstGeom prst="rect">
            <a:avLst/>
          </a:prstGeom>
          <a:solidFill>
            <a:srgbClr val="BCE6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 rot="5400000">
            <a:off x="-330450" y="322875"/>
            <a:ext cx="1618500" cy="957600"/>
          </a:xfrm>
          <a:prstGeom prst="rtTriangle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0" y="4476750"/>
            <a:ext cx="9144000" cy="507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950650" y="304200"/>
            <a:ext cx="7044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800" y="4681600"/>
            <a:ext cx="1316875" cy="3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2" t="37695" r="15412" b="36487"/>
          <a:stretch/>
        </p:blipFill>
        <p:spPr>
          <a:xfrm>
            <a:off x="97039" y="4730172"/>
            <a:ext cx="1148450" cy="29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97039" y="120434"/>
            <a:ext cx="89872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1">
                <a:solidFill>
                  <a:srgbClr val="595959"/>
                </a:solidFill>
              </a:rPr>
              <a:t>INTERNATIONAL TREATIES</a:t>
            </a:r>
            <a:endParaRPr sz="16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1223717" y="1761552"/>
            <a:ext cx="7893698" cy="2731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Paris Convention for the Protection of Industrial Property (1883).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nl" sz="14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Trinidad and Tobago joined on 1st August 1964.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Patent Cooperation Treaty (PCT) (1970).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nl" sz="14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Trinidad and Tobago, joined on 10th March 1994.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Strasbourg Agreement concerning the International Patent Classification (1971).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nl" sz="14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Trinidad and Tobago joined on 20th December 1996.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Budapest Treaty of the International Recognition of the Deposit of Microorganisms         for the Purposes of Patent Procedure (1977). </a:t>
            </a:r>
            <a:b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nl" sz="1400" b="0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Trinidad and Tobago joined on 10th March 1994.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848792" y="746100"/>
            <a:ext cx="725556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TRINIDAD &amp; TOBAGO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0" i="1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i="1" u="none" strike="noStrike" cap="none">
                <a:solidFill>
                  <a:srgbClr val="129F6A"/>
                </a:solidFill>
              </a:rPr>
              <a:t>INTERNATIONAL TREATIES TO WHICH TRINIDAD AND TOBAGO IS 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i="1" u="none" strike="noStrike" cap="none">
                <a:solidFill>
                  <a:srgbClr val="129F6A"/>
                </a:solidFill>
              </a:rPr>
              <a:t>A PARTY, RELATED TO PATENTS</a:t>
            </a:r>
            <a:endParaRPr b="1"/>
          </a:p>
        </p:txBody>
      </p:sp>
      <p:cxnSp>
        <p:nvCxnSpPr>
          <p:cNvPr id="137" name="Google Shape;137;p19"/>
          <p:cNvCxnSpPr/>
          <p:nvPr/>
        </p:nvCxnSpPr>
        <p:spPr>
          <a:xfrm>
            <a:off x="1049018" y="1603320"/>
            <a:ext cx="7083287" cy="0"/>
          </a:xfrm>
          <a:prstGeom prst="straightConnector1">
            <a:avLst/>
          </a:prstGeom>
          <a:noFill/>
          <a:ln w="19050" cap="flat" cmpd="sng">
            <a:solidFill>
              <a:srgbClr val="129F6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/>
          <p:nvPr/>
        </p:nvSpPr>
        <p:spPr>
          <a:xfrm>
            <a:off x="0" y="4476750"/>
            <a:ext cx="9144000" cy="507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950650" y="304200"/>
            <a:ext cx="7044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800" y="4605400"/>
            <a:ext cx="1316877" cy="3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2" t="37695" r="15412" b="36487"/>
          <a:stretch/>
        </p:blipFill>
        <p:spPr>
          <a:xfrm>
            <a:off x="97039" y="4730172"/>
            <a:ext cx="1148450" cy="29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750966" y="1660368"/>
            <a:ext cx="78563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1. FOR ECONOMIC REASONS: </a:t>
            </a:r>
            <a:r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PATENTS ARE PROFITABLE FOR THE INVENTOR AND 						FOR THE COUNTRY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2. STIMULATION OF INTELLECTUAL EXCELLENCE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29F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 i="0" u="none" strike="noStrike" cap="none">
                <a:solidFill>
                  <a:srgbClr val="129F6A"/>
                </a:solidFill>
                <a:latin typeface="Arial"/>
                <a:ea typeface="Arial"/>
                <a:cs typeface="Arial"/>
                <a:sym typeface="Arial"/>
              </a:rPr>
              <a:t>3. APPRECIATION OF NATIONAL PRODUCTS AND CULTURAL KNOWLEDGE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-1" y="-7576"/>
            <a:ext cx="9144001" cy="650330"/>
          </a:xfrm>
          <a:prstGeom prst="rect">
            <a:avLst/>
          </a:prstGeom>
          <a:solidFill>
            <a:srgbClr val="BCE6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/>
          <p:nvPr/>
        </p:nvSpPr>
        <p:spPr>
          <a:xfrm rot="5400000">
            <a:off x="-330450" y="322875"/>
            <a:ext cx="1618500" cy="957600"/>
          </a:xfrm>
          <a:prstGeom prst="rtTriangle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83787" y="153564"/>
            <a:ext cx="89872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WHY PATENT REGISTRATION IN OUR OWN COUNTRIES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0" y="4476750"/>
            <a:ext cx="9144000" cy="50700"/>
          </a:xfrm>
          <a:prstGeom prst="rect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950650" y="304200"/>
            <a:ext cx="7044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800" y="4605400"/>
            <a:ext cx="1316875" cy="3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 descr="https://static1.squarespace.com/static/55bf5e38e4b0bcd817e82461/t/55bfa774e4b03fff977cd3e9/1438623619249/?format=1000w"/>
          <p:cNvPicPr preferRelativeResize="0"/>
          <p:nvPr/>
        </p:nvPicPr>
        <p:blipFill rotWithShape="1">
          <a:blip r:embed="rId4">
            <a:alphaModFix/>
          </a:blip>
          <a:srcRect l="13660" t="37693" r="15412" b="36488"/>
          <a:stretch/>
        </p:blipFill>
        <p:spPr>
          <a:xfrm>
            <a:off x="97039" y="4730172"/>
            <a:ext cx="1148450" cy="29555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1652700" y="1641175"/>
            <a:ext cx="3878400" cy="2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129F6A"/>
                </a:solidFill>
              </a:rPr>
              <a:t>POPULATION OF SURINAME </a:t>
            </a:r>
            <a:r>
              <a:rPr lang="nl">
                <a:solidFill>
                  <a:srgbClr val="129F6A"/>
                </a:solidFill>
              </a:rPr>
              <a:t>(ca 600.000)</a:t>
            </a:r>
            <a:endParaRPr>
              <a:solidFill>
                <a:srgbClr val="129F6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35% Indians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32% Creoles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15% Javanese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10,5% Marrons 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-1" y="-7576"/>
            <a:ext cx="9144000" cy="650400"/>
          </a:xfrm>
          <a:prstGeom prst="rect">
            <a:avLst/>
          </a:prstGeom>
          <a:solidFill>
            <a:srgbClr val="BCE6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/>
          <p:nvPr/>
        </p:nvSpPr>
        <p:spPr>
          <a:xfrm rot="5400000">
            <a:off x="-330450" y="322875"/>
            <a:ext cx="1618500" cy="957600"/>
          </a:xfrm>
          <a:prstGeom prst="rtTriangle">
            <a:avLst/>
          </a:prstGeom>
          <a:solidFill>
            <a:srgbClr val="129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83787" y="153564"/>
            <a:ext cx="898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WHY PATENT REGISTRATION IN </a:t>
            </a:r>
            <a:r>
              <a:rPr lang="nl" sz="1600" b="1">
                <a:solidFill>
                  <a:srgbClr val="595959"/>
                </a:solidFill>
              </a:rPr>
              <a:t>SURINAME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58950" y="974700"/>
            <a:ext cx="70449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/>
              <a:t>SURINAME IS DIVERSITY!</a:t>
            </a:r>
            <a:endParaRPr sz="2400" b="1"/>
          </a:p>
        </p:txBody>
      </p:sp>
      <p:sp>
        <p:nvSpPr>
          <p:cNvPr id="163" name="Google Shape;163;p21"/>
          <p:cNvSpPr txBox="1"/>
          <p:nvPr/>
        </p:nvSpPr>
        <p:spPr>
          <a:xfrm>
            <a:off x="4090250" y="1754425"/>
            <a:ext cx="3878400" cy="2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2,5% Amerindians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2% Chinese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1,5% Europeans 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nl" sz="1600">
                <a:solidFill>
                  <a:srgbClr val="222222"/>
                </a:solidFill>
                <a:highlight>
                  <a:srgbClr val="FFFFFF"/>
                </a:highlight>
              </a:rPr>
              <a:t>1,5% Other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Office PowerPoint</Application>
  <PresentationFormat>Diavoorstelling (16:9)</PresentationFormat>
  <Paragraphs>247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Jetty Polanen-van Hedel</dc:creator>
  <cp:lastModifiedBy>Jetty Polanen-van Hedel</cp:lastModifiedBy>
  <cp:revision>1</cp:revision>
  <dcterms:modified xsi:type="dcterms:W3CDTF">2018-11-18T02:15:13Z</dcterms:modified>
</cp:coreProperties>
</file>